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9" r:id="rId2"/>
    <p:sldId id="256" r:id="rId3"/>
    <p:sldId id="323" r:id="rId4"/>
    <p:sldId id="321" r:id="rId5"/>
    <p:sldId id="314" r:id="rId6"/>
    <p:sldId id="310" r:id="rId7"/>
    <p:sldId id="309" r:id="rId8"/>
    <p:sldId id="320" r:id="rId9"/>
    <p:sldId id="313" r:id="rId10"/>
    <p:sldId id="317" r:id="rId11"/>
    <p:sldId id="318" r:id="rId12"/>
    <p:sldId id="315" r:id="rId13"/>
    <p:sldId id="316" r:id="rId14"/>
    <p:sldId id="319" r:id="rId15"/>
  </p:sldIdLst>
  <p:sldSz cx="12192000" cy="6858000"/>
  <p:notesSz cx="6889750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4" autoAdjust="0"/>
    <p:restoredTop sz="94660"/>
  </p:normalViewPr>
  <p:slideViewPr>
    <p:cSldViewPr snapToGrid="0">
      <p:cViewPr varScale="1">
        <p:scale>
          <a:sx n="69" d="100"/>
          <a:sy n="69" d="100"/>
        </p:scale>
        <p:origin x="49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9" cy="502835"/>
          </a:xfrm>
          <a:prstGeom prst="rect">
            <a:avLst/>
          </a:prstGeom>
        </p:spPr>
        <p:txBody>
          <a:bodyPr vert="horz" lIns="96626" tIns="48313" rIns="96626" bIns="48313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9" cy="502835"/>
          </a:xfrm>
          <a:prstGeom prst="rect">
            <a:avLst/>
          </a:prstGeom>
        </p:spPr>
        <p:txBody>
          <a:bodyPr vert="horz" lIns="96626" tIns="48313" rIns="96626" bIns="48313" rtlCol="0"/>
          <a:lstStyle>
            <a:lvl1pPr algn="r">
              <a:defRPr sz="1300"/>
            </a:lvl1pPr>
          </a:lstStyle>
          <a:p>
            <a:fld id="{CF326834-D852-4B82-98EA-6591D4A7F3E7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10275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6" tIns="48313" rIns="96626" bIns="4831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6" y="4823034"/>
            <a:ext cx="5511800" cy="3946118"/>
          </a:xfrm>
          <a:prstGeom prst="rect">
            <a:avLst/>
          </a:prstGeom>
        </p:spPr>
        <p:txBody>
          <a:bodyPr vert="horz" lIns="96626" tIns="48313" rIns="96626" bIns="4831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5559" cy="502834"/>
          </a:xfrm>
          <a:prstGeom prst="rect">
            <a:avLst/>
          </a:prstGeom>
        </p:spPr>
        <p:txBody>
          <a:bodyPr vert="horz" lIns="96626" tIns="48313" rIns="96626" bIns="48313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597" y="9519055"/>
            <a:ext cx="2985559" cy="502834"/>
          </a:xfrm>
          <a:prstGeom prst="rect">
            <a:avLst/>
          </a:prstGeom>
        </p:spPr>
        <p:txBody>
          <a:bodyPr vert="horz" lIns="96626" tIns="48313" rIns="96626" bIns="48313" rtlCol="0" anchor="b"/>
          <a:lstStyle>
            <a:lvl1pPr algn="r">
              <a:defRPr sz="1300"/>
            </a:lvl1pPr>
          </a:lstStyle>
          <a:p>
            <a:fld id="{71671FB6-0D5B-4458-9270-5C5646A5E8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954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82FB49-70CC-4B3E-8393-22502F19C5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9B0F82D-A3A9-497B-9B3E-AF2F4BD3F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605DA8-CA0E-47D6-9538-E3414E4FF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58AE3-5E43-4D55-95ED-F764A659CAAB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84C0C8-4454-478B-97DC-CA15FEA9C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346E75-201D-4757-B95D-26CB77F30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DD97-07EB-482C-AE2B-DFE4CB387D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5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70DD32-B007-48E3-BE56-F40ACB582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5C65403-B685-4775-BA95-6199B2B81E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70AB74-1237-4D51-8CFE-E65DD6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58AE3-5E43-4D55-95ED-F764A659CAAB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2F37CB-8B23-48C4-94E2-0FD330A52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6BB9E9-4AAB-4380-B2DE-104146666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DD97-07EB-482C-AE2B-DFE4CB387D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462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323E1D0-699F-4C27-9FDA-6CBA7614D5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39B840F-FB6C-4792-94B5-24EFDD9A13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03B946-CE1F-4EAF-9253-4EAADC35F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58AE3-5E43-4D55-95ED-F764A659CAAB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D65D77-8041-4DCC-B445-2BCE4AEB8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030EF0-C8E1-4AF1-BB86-CB572BC06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DD97-07EB-482C-AE2B-DFE4CB387D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236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78AFFA-070F-48A4-88B1-FE677B001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FC91D8-0DEF-4CEA-8E68-7CF8B23201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D0C6D5-499C-4AAA-9A2C-9CDE84894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58AE3-5E43-4D55-95ED-F764A659CAAB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693D9E-42D1-41CB-8198-AC25132E7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099120-7647-4715-901F-B39A89F64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DD97-07EB-482C-AE2B-DFE4CB387D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844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910C15-2083-44DF-A63C-693AD52C1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42F2A5B-7AF5-4227-BAF8-21BA9B6969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66D0DB-B860-4073-994D-65D2AB48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58AE3-5E43-4D55-95ED-F764A659CAAB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37499F-5B5A-48B3-AFAF-720CABB74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D8F174-4DA7-41EA-982F-96BA78EE9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DD97-07EB-482C-AE2B-DFE4CB387D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848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F9A7DF-4049-4174-BA2A-78E2026AD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F3D548-CF22-44B8-95B2-7169204C93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96E57D4-01E0-4C1C-9684-B5030EF4C8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D7800CE-EC1E-4339-B4AD-15C08AA5A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58AE3-5E43-4D55-95ED-F764A659CAAB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F4A8B6-53A6-432E-99D4-F51EFAB4A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754BBD-362F-4C5C-BC4B-111EBF9DB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DD97-07EB-482C-AE2B-DFE4CB387D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804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E3EBFA-6087-4BA0-94D0-71F3A7D90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E5388E-3076-45AB-8D6E-C13D38C10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4FB529B-5197-4146-9CF0-224A8A0093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8E50ECE-0AEF-4A6D-B43D-4188F870B3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1F24355-8D7D-41C9-9700-66B7F0D15C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3905B7A-55B3-449A-82D5-12B8F0CD3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58AE3-5E43-4D55-95ED-F764A659CAAB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A539EB4-928B-4E01-8746-3360FBE1A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8ED6112-2858-44C1-8A14-2A1AEBADC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DD97-07EB-482C-AE2B-DFE4CB387D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597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BAC0B3-06B7-4A85-881E-65FBB3D1C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9858FED-CB0C-4589-BAA4-A30B9F44A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58AE3-5E43-4D55-95ED-F764A659CAAB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331593C-D75A-4CE4-A909-737F369E0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33A677D-D691-4F60-847A-A1C311C5B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DD97-07EB-482C-AE2B-DFE4CB387D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715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D1B2D26-7023-470B-8CA1-D72D22172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58AE3-5E43-4D55-95ED-F764A659CAAB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0C20F52-CC76-468D-BB3D-A25B499D3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5F32766-681C-41E4-AFF6-E4F46396B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DD97-07EB-482C-AE2B-DFE4CB387D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99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206F31-98C2-47D5-9C4E-D9BD245A9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9126EF-DBD0-4204-B69A-3BC000645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AF5A1A5-5CBF-4977-BA4E-B83D933E2B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92747AC-2246-4BCB-A5DB-D60E305D8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58AE3-5E43-4D55-95ED-F764A659CAAB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41ADBB8-0BDA-4A5F-947B-31CB26B99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1AA999B-CCB5-4553-AE42-9B0E223F8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DD97-07EB-482C-AE2B-DFE4CB387D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507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9FDE4F-62F5-4326-9EF3-F1CB5B49F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D2E520C-8F02-423F-ABFD-A6FA777835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D6AE153-6AE1-4F2E-9262-8B85CB186F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8BBE40D-6E63-4C98-A102-F951B2E0A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58AE3-5E43-4D55-95ED-F764A659CAAB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9606F3-C2B6-45C8-81FE-C6F347079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11BEFC7-8088-4EE5-B716-AD5E4E401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1DD97-07EB-482C-AE2B-DFE4CB387D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859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AD2EF6-D994-4437-9A31-63E46C6D2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BEDCF3-D35D-4556-BC0C-993C5D1710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E761B23-8548-4922-B91D-0399F29850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58AE3-5E43-4D55-95ED-F764A659CAAB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97606E-1793-4E87-8A18-0BAF7D32FE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EB0796-33C4-4953-A678-EE31F6F461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1DD97-07EB-482C-AE2B-DFE4CB387D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525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A80E98-AF74-4E4D-ABC1-2F27034A7A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90925" y="1446993"/>
            <a:ext cx="8382001" cy="4131769"/>
          </a:xfrm>
        </p:spPr>
        <p:txBody>
          <a:bodyPr>
            <a:noAutofit/>
          </a:bodyPr>
          <a:lstStyle/>
          <a:p>
            <a:pPr lvl="0"/>
            <a:r>
              <a:rPr lang="ru-RU" sz="6600" b="1" dirty="0">
                <a:solidFill>
                  <a:srgbClr val="0070C0"/>
                </a:solidFill>
                <a:latin typeface="Akrobat Black" panose="00000A00000000000000" pitchFamily="50" charset="-52"/>
              </a:rPr>
              <a:t>Пошаговая технология </a:t>
            </a:r>
            <a:br>
              <a:rPr lang="ru-RU" sz="6600" b="1" dirty="0">
                <a:solidFill>
                  <a:srgbClr val="0070C0"/>
                </a:solidFill>
                <a:latin typeface="Akrobat Black" panose="00000A00000000000000" pitchFamily="50" charset="-52"/>
              </a:rPr>
            </a:br>
            <a:r>
              <a:rPr lang="ru-RU" sz="6600" b="1" dirty="0">
                <a:solidFill>
                  <a:srgbClr val="0070C0"/>
                </a:solidFill>
                <a:latin typeface="Akrobat Black" panose="00000A00000000000000" pitchFamily="50" charset="-52"/>
              </a:rPr>
              <a:t>по организации деятельности студенческого отряда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6AD931-EF05-4739-8BC8-1CD367958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298" y="1"/>
            <a:ext cx="3351927" cy="236606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BB0D6E-9D40-4D57-837E-5C8D6D3291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599"/>
          <a:stretch/>
        </p:blipFill>
        <p:spPr>
          <a:xfrm>
            <a:off x="353298" y="2366066"/>
            <a:ext cx="3351927" cy="225673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9844227-F280-450D-A11C-6314B12C33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774"/>
          <a:stretch/>
        </p:blipFill>
        <p:spPr>
          <a:xfrm>
            <a:off x="353298" y="4622799"/>
            <a:ext cx="3351926" cy="22352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5715EE9-3A2E-4262-AF6F-5FA25B3E9BE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t="7220" r="4282" b="13232"/>
          <a:stretch/>
        </p:blipFill>
        <p:spPr>
          <a:xfrm>
            <a:off x="10517902" y="0"/>
            <a:ext cx="1320800" cy="125614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86216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>
            <a:extLst>
              <a:ext uri="{FF2B5EF4-FFF2-40B4-BE49-F238E27FC236}">
                <a16:creationId xmlns:a16="http://schemas.microsoft.com/office/drawing/2014/main" id="{DECAD037-0221-4707-BBCE-D8F0AC58A8BA}"/>
              </a:ext>
            </a:extLst>
          </p:cNvPr>
          <p:cNvSpPr txBox="1">
            <a:spLocks/>
          </p:cNvSpPr>
          <p:nvPr/>
        </p:nvSpPr>
        <p:spPr>
          <a:xfrm>
            <a:off x="3743325" y="571500"/>
            <a:ext cx="7321137" cy="139079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dirty="0">
                <a:solidFill>
                  <a:srgbClr val="002060"/>
                </a:solidFill>
              </a:rPr>
              <a:t>Шаг 4</a:t>
            </a:r>
          </a:p>
          <a:p>
            <a:r>
              <a:rPr lang="ru-RU" sz="4400" b="1" dirty="0">
                <a:solidFill>
                  <a:srgbClr val="002060"/>
                </a:solidFill>
              </a:rPr>
              <a:t>Оформление необходимых документов</a:t>
            </a:r>
          </a:p>
          <a:p>
            <a:endParaRPr lang="en-US" b="1" i="1" dirty="0"/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92B453-D68D-40B0-81F8-7164D06D5B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t="7220" r="4282" b="13232"/>
          <a:stretch/>
        </p:blipFill>
        <p:spPr>
          <a:xfrm>
            <a:off x="10632662" y="98422"/>
            <a:ext cx="1320800" cy="1256146"/>
          </a:xfrm>
          <a:prstGeom prst="ellipse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60D201B-DDE1-417B-8850-10247EDEC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-9385"/>
            <a:ext cx="3143039" cy="209536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148A7E-79DE-4006-A103-DCCC7ED3D7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77"/>
          <a:stretch/>
        </p:blipFill>
        <p:spPr>
          <a:xfrm>
            <a:off x="361949" y="2085975"/>
            <a:ext cx="3143040" cy="23241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20DBE4-F2C4-4591-86F9-9BB93064C68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201" r="7201"/>
          <a:stretch/>
        </p:blipFill>
        <p:spPr>
          <a:xfrm>
            <a:off x="361949" y="4410075"/>
            <a:ext cx="3143040" cy="244792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F0ECB88-7EB1-4D78-BE35-7F22A51CBC4B}"/>
              </a:ext>
            </a:extLst>
          </p:cNvPr>
          <p:cNvSpPr/>
          <p:nvPr/>
        </p:nvSpPr>
        <p:spPr>
          <a:xfrm>
            <a:off x="4355893" y="3429000"/>
            <a:ext cx="6096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400" b="1" dirty="0">
                <a:solidFill>
                  <a:srgbClr val="002060"/>
                </a:solidFill>
              </a:rPr>
              <a:t>Шаг 5</a:t>
            </a:r>
          </a:p>
          <a:p>
            <a:r>
              <a:rPr lang="ru-RU" sz="3400" b="1" dirty="0">
                <a:solidFill>
                  <a:srgbClr val="002060"/>
                </a:solidFill>
              </a:rPr>
              <a:t>Подготовка второго собрания</a:t>
            </a:r>
          </a:p>
        </p:txBody>
      </p:sp>
    </p:spTree>
    <p:extLst>
      <p:ext uri="{BB962C8B-B14F-4D97-AF65-F5344CB8AC3E}">
        <p14:creationId xmlns:p14="http://schemas.microsoft.com/office/powerpoint/2010/main" val="1258908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>
            <a:extLst>
              <a:ext uri="{FF2B5EF4-FFF2-40B4-BE49-F238E27FC236}">
                <a16:creationId xmlns:a16="http://schemas.microsoft.com/office/drawing/2014/main" id="{DECAD037-0221-4707-BBCE-D8F0AC58A8BA}"/>
              </a:ext>
            </a:extLst>
          </p:cNvPr>
          <p:cNvSpPr txBox="1">
            <a:spLocks/>
          </p:cNvSpPr>
          <p:nvPr/>
        </p:nvSpPr>
        <p:spPr>
          <a:xfrm>
            <a:off x="3604429" y="225797"/>
            <a:ext cx="7321137" cy="139079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u="sng" dirty="0"/>
              <a:t>Шаг 6</a:t>
            </a:r>
            <a:r>
              <a:rPr lang="ru-RU" b="1" dirty="0"/>
              <a:t> </a:t>
            </a:r>
            <a:endParaRPr lang="ru-RU" dirty="0"/>
          </a:p>
          <a:p>
            <a:r>
              <a:rPr lang="ru-RU" b="1" u="sng" dirty="0"/>
              <a:t>Второе собрание</a:t>
            </a:r>
            <a:endParaRPr lang="ru-RU" dirty="0"/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92B453-D68D-40B0-81F8-7164D06D5B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t="7220" r="4282" b="13232"/>
          <a:stretch/>
        </p:blipFill>
        <p:spPr>
          <a:xfrm>
            <a:off x="10632662" y="98422"/>
            <a:ext cx="1320800" cy="1256146"/>
          </a:xfrm>
          <a:prstGeom prst="ellipse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60D201B-DDE1-417B-8850-10247EDEC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-9385"/>
            <a:ext cx="3143039" cy="209536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148A7E-79DE-4006-A103-DCCC7ED3D7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77"/>
          <a:stretch/>
        </p:blipFill>
        <p:spPr>
          <a:xfrm>
            <a:off x="361949" y="2085975"/>
            <a:ext cx="3143040" cy="23241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20DBE4-F2C4-4591-86F9-9BB93064C68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201" r="7201"/>
          <a:stretch/>
        </p:blipFill>
        <p:spPr>
          <a:xfrm>
            <a:off x="361949" y="4410075"/>
            <a:ext cx="3143040" cy="244792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D8BEA36-A645-4675-8431-CB5DE4140757}"/>
              </a:ext>
            </a:extLst>
          </p:cNvPr>
          <p:cNvSpPr/>
          <p:nvPr/>
        </p:nvSpPr>
        <p:spPr>
          <a:xfrm>
            <a:off x="3604429" y="1290741"/>
            <a:ext cx="8349033" cy="5341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828675" algn="l"/>
              </a:tabLst>
            </a:pP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втором собрании решаются следующие вопросы:</a:t>
            </a:r>
            <a:endParaRPr lang="ru-RU" sz="14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828675" algn="l"/>
              </a:tabLs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собираются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медсправки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(справки копируются и возвращаются ребятам);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828675" algn="l"/>
              </a:tabLs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оформляется добровольное страхование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несчастных случаев и заболеваний;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828675" algn="l"/>
              </a:tabLs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заявление на зачисление в отряд (только студенты, прошедшие аттестацию по основам законодательства о труде, в том числе об охране труда);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828675" algn="l"/>
              </a:tabLs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пишется заявление на взнос 4% ;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828675" algn="l"/>
              </a:tabLs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уточняются данные для списков (по необходимости);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828675" algn="l"/>
              </a:tabLs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заключается договор с командиром, комиссаром; 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828675" algn="l"/>
              </a:tabLs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договариваются, в какой день и время студенты идут к работодателю заключать индивидуальные договоры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 собой участникам отряда необходимо иметь паспорт, справку о прохождении медкомиссии, страховое свидетельство, трудовую книжку (при наличии);</a:t>
            </a:r>
            <a:endParaRPr lang="ru-RU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готовится постановление Бюро ТК ОО «БРСМ» письмо в городские, районные исполнительные комитеты, администрации районов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г.Минска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 месту деятельности студенческого отряда о согласовании студенческого отряда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86903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20BE86-BEA0-419F-94B2-81CF14795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752" y="600016"/>
            <a:ext cx="10515600" cy="1325563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1993A5-E4AE-4F73-A84F-E53E77A2BD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t="7220" r="4282" b="13232"/>
          <a:stretch/>
        </p:blipFill>
        <p:spPr>
          <a:xfrm>
            <a:off x="10632662" y="98422"/>
            <a:ext cx="1320800" cy="1256146"/>
          </a:xfrm>
          <a:prstGeom prst="ellipse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A24BC4-BA21-48DF-89EC-3AD8BA81D3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082" y="0"/>
            <a:ext cx="8375470" cy="6820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331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20BE86-BEA0-419F-94B2-81CF14795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752" y="600016"/>
            <a:ext cx="10515600" cy="1325563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1993A5-E4AE-4F73-A84F-E53E77A2BD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t="7220" r="4282" b="13232"/>
          <a:stretch/>
        </p:blipFill>
        <p:spPr>
          <a:xfrm>
            <a:off x="10632662" y="98422"/>
            <a:ext cx="1320800" cy="1256146"/>
          </a:xfrm>
          <a:prstGeom prst="ellipse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D0776B-513E-4BF2-A703-C58F39EF76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175" y="80962"/>
            <a:ext cx="7105650" cy="669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278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>
            <a:extLst>
              <a:ext uri="{FF2B5EF4-FFF2-40B4-BE49-F238E27FC236}">
                <a16:creationId xmlns:a16="http://schemas.microsoft.com/office/drawing/2014/main" id="{DECAD037-0221-4707-BBCE-D8F0AC58A8BA}"/>
              </a:ext>
            </a:extLst>
          </p:cNvPr>
          <p:cNvSpPr txBox="1">
            <a:spLocks/>
          </p:cNvSpPr>
          <p:nvPr/>
        </p:nvSpPr>
        <p:spPr>
          <a:xfrm>
            <a:off x="3882390" y="258296"/>
            <a:ext cx="7321137" cy="139079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000" b="1" dirty="0">
                <a:solidFill>
                  <a:srgbClr val="002060"/>
                </a:solidFill>
              </a:rPr>
              <a:t>Шаг 7</a:t>
            </a:r>
          </a:p>
          <a:p>
            <a:r>
              <a:rPr lang="ru-RU" sz="3000" b="1" dirty="0">
                <a:solidFill>
                  <a:srgbClr val="002060"/>
                </a:solidFill>
              </a:rPr>
              <a:t>Подача документов на согласование студенческого отряда</a:t>
            </a:r>
          </a:p>
          <a:p>
            <a:endParaRPr lang="en-US" b="1" i="1" dirty="0"/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92B453-D68D-40B0-81F8-7164D06D5B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t="7220" r="4282" b="13232"/>
          <a:stretch/>
        </p:blipFill>
        <p:spPr>
          <a:xfrm>
            <a:off x="10871200" y="72318"/>
            <a:ext cx="1320800" cy="1256146"/>
          </a:xfrm>
          <a:prstGeom prst="ellipse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60D201B-DDE1-417B-8850-10247EDEC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-9385"/>
            <a:ext cx="3143039" cy="209536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148A7E-79DE-4006-A103-DCCC7ED3D7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77"/>
          <a:stretch/>
        </p:blipFill>
        <p:spPr>
          <a:xfrm>
            <a:off x="361949" y="2085975"/>
            <a:ext cx="3143040" cy="23241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20DBE4-F2C4-4591-86F9-9BB93064C68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201" r="7201"/>
          <a:stretch/>
        </p:blipFill>
        <p:spPr>
          <a:xfrm>
            <a:off x="361949" y="4410075"/>
            <a:ext cx="3143040" cy="2447925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E5F414F-EB6F-481A-A92C-DB6672886A0C}"/>
              </a:ext>
            </a:extLst>
          </p:cNvPr>
          <p:cNvSpPr/>
          <p:nvPr/>
        </p:nvSpPr>
        <p:spPr>
          <a:xfrm>
            <a:off x="3729369" y="1781903"/>
            <a:ext cx="7474158" cy="1054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</a:rPr>
              <a:t>Шаг 8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</a:rPr>
              <a:t>Работа с работодателем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A5F146D-641D-4156-928B-2FFDD7DB2D04}"/>
              </a:ext>
            </a:extLst>
          </p:cNvPr>
          <p:cNvSpPr/>
          <p:nvPr/>
        </p:nvSpPr>
        <p:spPr>
          <a:xfrm>
            <a:off x="3433583" y="3156788"/>
            <a:ext cx="821875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</a:rPr>
              <a:t>Шаг 9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</a:rPr>
              <a:t>Сбор и оформление всей документации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</a:rPr>
              <a:t> 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</a:rPr>
              <a:t>Шаг 10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</a:rPr>
              <a:t>Периодический контроль (мониторинг)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работы отрядов заинтересованными лицами </a:t>
            </a:r>
          </a:p>
        </p:txBody>
      </p:sp>
    </p:spTree>
    <p:extLst>
      <p:ext uri="{BB962C8B-B14F-4D97-AF65-F5344CB8AC3E}">
        <p14:creationId xmlns:p14="http://schemas.microsoft.com/office/powerpoint/2010/main" val="2480750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>
            <a:extLst>
              <a:ext uri="{FF2B5EF4-FFF2-40B4-BE49-F238E27FC236}">
                <a16:creationId xmlns:a16="http://schemas.microsoft.com/office/drawing/2014/main" id="{DECAD037-0221-4707-BBCE-D8F0AC58A8BA}"/>
              </a:ext>
            </a:extLst>
          </p:cNvPr>
          <p:cNvSpPr txBox="1">
            <a:spLocks/>
          </p:cNvSpPr>
          <p:nvPr/>
        </p:nvSpPr>
        <p:spPr>
          <a:xfrm>
            <a:off x="3626287" y="153339"/>
            <a:ext cx="7321137" cy="139079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500" b="1" dirty="0">
                <a:solidFill>
                  <a:srgbClr val="C00000"/>
                </a:solidFill>
              </a:rPr>
              <a:t>Шаг 1.</a:t>
            </a:r>
            <a:endParaRPr lang="ru-RU" sz="4400" b="1" dirty="0">
              <a:solidFill>
                <a:srgbClr val="C00000"/>
              </a:solidFill>
            </a:endParaRPr>
          </a:p>
          <a:p>
            <a:r>
              <a:rPr lang="ru-RU" sz="4400" b="1" dirty="0">
                <a:solidFill>
                  <a:srgbClr val="002060"/>
                </a:solidFill>
              </a:rPr>
              <a:t>Проработка договора: встреча с работодателем</a:t>
            </a:r>
          </a:p>
          <a:p>
            <a:r>
              <a:rPr lang="ru-RU" sz="4400" b="1" dirty="0">
                <a:solidFill>
                  <a:srgbClr val="C00000"/>
                </a:solidFill>
              </a:rPr>
              <a:t>(за 25 дней до сроков начала работы отряда)</a:t>
            </a:r>
          </a:p>
          <a:p>
            <a:endParaRPr lang="en-US" b="1" i="1" dirty="0"/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92B453-D68D-40B0-81F8-7164D06D5B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t="7220" r="4282" b="13232"/>
          <a:stretch/>
        </p:blipFill>
        <p:spPr>
          <a:xfrm>
            <a:off x="10632662" y="98422"/>
            <a:ext cx="1320800" cy="1256146"/>
          </a:xfrm>
          <a:prstGeom prst="ellipse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60D201B-DDE1-417B-8850-10247EDEC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-9385"/>
            <a:ext cx="3143039" cy="209536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148A7E-79DE-4006-A103-DCCC7ED3D7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77"/>
          <a:stretch/>
        </p:blipFill>
        <p:spPr>
          <a:xfrm>
            <a:off x="361949" y="2085975"/>
            <a:ext cx="3143040" cy="23241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20DBE4-F2C4-4591-86F9-9BB93064C68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201" r="7201"/>
          <a:stretch/>
        </p:blipFill>
        <p:spPr>
          <a:xfrm>
            <a:off x="361949" y="4410075"/>
            <a:ext cx="3143040" cy="244792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1360E0F-62AC-42ED-BF34-2F6D53DFC529}"/>
              </a:ext>
            </a:extLst>
          </p:cNvPr>
          <p:cNvSpPr/>
          <p:nvPr/>
        </p:nvSpPr>
        <p:spPr>
          <a:xfrm>
            <a:off x="3626287" y="1354568"/>
            <a:ext cx="8233171" cy="5758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Выясняемые вопросы в процессе беседы: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05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численность СО;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800" b="1" dirty="0">
              <a:solidFill>
                <a:srgbClr val="002060"/>
              </a:solidFill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сроки выполнения работ и действия договора;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800" b="1" dirty="0">
              <a:solidFill>
                <a:srgbClr val="002060"/>
              </a:solidFill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объект;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1050" b="1" dirty="0">
              <a:solidFill>
                <a:srgbClr val="002060"/>
              </a:solidFill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виды работ;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700" b="1" dirty="0">
              <a:solidFill>
                <a:srgbClr val="002060"/>
              </a:solidFill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условия деятельности студенческого отряда с учетом требований законодательства о труде;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700" b="1" dirty="0">
              <a:solidFill>
                <a:srgbClr val="002060"/>
              </a:solidFill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обязательства принимающей организации;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500" b="1" dirty="0">
              <a:solidFill>
                <a:srgbClr val="002060"/>
              </a:solidFill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моменты, касающиеся оплаты труда;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600" b="1" dirty="0">
              <a:solidFill>
                <a:srgbClr val="002060"/>
              </a:solidFill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режим и продолжительность рабочего дня, выходные;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94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>
            <a:extLst>
              <a:ext uri="{FF2B5EF4-FFF2-40B4-BE49-F238E27FC236}">
                <a16:creationId xmlns:a16="http://schemas.microsoft.com/office/drawing/2014/main" id="{DECAD037-0221-4707-BBCE-D8F0AC58A8BA}"/>
              </a:ext>
            </a:extLst>
          </p:cNvPr>
          <p:cNvSpPr txBox="1">
            <a:spLocks/>
          </p:cNvSpPr>
          <p:nvPr/>
        </p:nvSpPr>
        <p:spPr>
          <a:xfrm>
            <a:off x="3626287" y="153339"/>
            <a:ext cx="7321137" cy="139079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500" b="1" dirty="0">
                <a:solidFill>
                  <a:srgbClr val="C00000"/>
                </a:solidFill>
              </a:rPr>
              <a:t>Шаг 1.</a:t>
            </a:r>
            <a:endParaRPr lang="ru-RU" sz="4400" b="1" dirty="0">
              <a:solidFill>
                <a:srgbClr val="C00000"/>
              </a:solidFill>
            </a:endParaRPr>
          </a:p>
          <a:p>
            <a:r>
              <a:rPr lang="ru-RU" sz="4400" b="1" dirty="0">
                <a:solidFill>
                  <a:srgbClr val="002060"/>
                </a:solidFill>
              </a:rPr>
              <a:t>Проработка договора: встреча с работодателем</a:t>
            </a:r>
          </a:p>
          <a:p>
            <a:r>
              <a:rPr lang="ru-RU" sz="4400" b="1" dirty="0">
                <a:solidFill>
                  <a:srgbClr val="C00000"/>
                </a:solidFill>
              </a:rPr>
              <a:t>(за 25 дней до сроков начала работы отряда)</a:t>
            </a:r>
          </a:p>
          <a:p>
            <a:endParaRPr lang="en-US" b="1" i="1" dirty="0"/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92B453-D68D-40B0-81F8-7164D06D5B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t="7220" r="4282" b="13232"/>
          <a:stretch/>
        </p:blipFill>
        <p:spPr>
          <a:xfrm>
            <a:off x="10632662" y="98422"/>
            <a:ext cx="1320800" cy="1256146"/>
          </a:xfrm>
          <a:prstGeom prst="ellipse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60D201B-DDE1-417B-8850-10247EDEC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-9385"/>
            <a:ext cx="3143039" cy="209536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148A7E-79DE-4006-A103-DCCC7ED3D7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77"/>
          <a:stretch/>
        </p:blipFill>
        <p:spPr>
          <a:xfrm>
            <a:off x="361949" y="2085975"/>
            <a:ext cx="3143040" cy="23241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20DBE4-F2C4-4591-86F9-9BB93064C68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201" r="7201"/>
          <a:stretch/>
        </p:blipFill>
        <p:spPr>
          <a:xfrm>
            <a:off x="361949" y="4410075"/>
            <a:ext cx="3143040" cy="244792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1360E0F-62AC-42ED-BF34-2F6D53DFC529}"/>
              </a:ext>
            </a:extLst>
          </p:cNvPr>
          <p:cNvSpPr/>
          <p:nvPr/>
        </p:nvSpPr>
        <p:spPr>
          <a:xfrm>
            <a:off x="3720291" y="1722154"/>
            <a:ext cx="8233171" cy="3413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Выясняемые вопросы в процессе беседы: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сроки проведения ОРГАНИЗАЦИЕЙ обучения по ОТ;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о перечислении взносов на развитие </a:t>
            </a:r>
            <a:r>
              <a:rPr lang="ru-RU" sz="2400" b="1" dirty="0" err="1">
                <a:solidFill>
                  <a:srgbClr val="002060"/>
                </a:solidFill>
              </a:rPr>
              <a:t>студотрядовского</a:t>
            </a:r>
            <a:r>
              <a:rPr lang="ru-RU" sz="2400" b="1" dirty="0">
                <a:solidFill>
                  <a:srgbClr val="002060"/>
                </a:solidFill>
              </a:rPr>
              <a:t> движения;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ответственность сторон за нарушение условий договора;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порядок разрешения, рассмотрения споров;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порядок изменения и прекращения действия договора.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6C3C5DA-0EE4-4452-80C3-E8FC63E1F9DD}"/>
              </a:ext>
            </a:extLst>
          </p:cNvPr>
          <p:cNvSpPr/>
          <p:nvPr/>
        </p:nvSpPr>
        <p:spPr>
          <a:xfrm>
            <a:off x="3834213" y="5503431"/>
            <a:ext cx="6096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Уделить особое внимание проработке пунктов: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</a:rPr>
              <a:t>о повышении тарифных ставок бойцам СО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</a:rPr>
              <a:t>направления на прохождение медкомиссии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8526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92B453-D68D-40B0-81F8-7164D06D5B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t="7220" r="4282" b="13232"/>
          <a:stretch/>
        </p:blipFill>
        <p:spPr>
          <a:xfrm>
            <a:off x="10632662" y="98422"/>
            <a:ext cx="1320800" cy="1256146"/>
          </a:xfrm>
          <a:prstGeom prst="ellipse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60D201B-DDE1-417B-8850-10247EDEC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-9385"/>
            <a:ext cx="3143039" cy="209536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148A7E-79DE-4006-A103-DCCC7ED3D7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77"/>
          <a:stretch/>
        </p:blipFill>
        <p:spPr>
          <a:xfrm>
            <a:off x="361949" y="2085975"/>
            <a:ext cx="3143040" cy="23241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20DBE4-F2C4-4591-86F9-9BB93064C68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201" r="7201"/>
          <a:stretch/>
        </p:blipFill>
        <p:spPr>
          <a:xfrm>
            <a:off x="361949" y="4410075"/>
            <a:ext cx="3143040" cy="2447925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E5F414F-EB6F-481A-A92C-DB6672886A0C}"/>
              </a:ext>
            </a:extLst>
          </p:cNvPr>
          <p:cNvSpPr/>
          <p:nvPr/>
        </p:nvSpPr>
        <p:spPr>
          <a:xfrm>
            <a:off x="3504989" y="141420"/>
            <a:ext cx="7474158" cy="1762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C00000"/>
                </a:solidFill>
              </a:rPr>
              <a:t>Шаг 2.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</a:rPr>
              <a:t>Определение учреждения образования,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</a:rPr>
              <a:t>на базе которого будет сформирован  отряд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ED30799-91FC-40C2-AEB2-535BF7ED311A}"/>
              </a:ext>
            </a:extLst>
          </p:cNvPr>
          <p:cNvSpPr/>
          <p:nvPr/>
        </p:nvSpPr>
        <p:spPr>
          <a:xfrm>
            <a:off x="3792536" y="2259975"/>
            <a:ext cx="7867696" cy="408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оповещаются желающие трудоустроиться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70C0"/>
                </a:solidFill>
              </a:rPr>
              <a:t>(с собой приносится паспорт);  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2400" b="1" dirty="0">
              <a:solidFill>
                <a:srgbClr val="002060"/>
              </a:solidFill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раздаются бланки на медкомиссию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70C0"/>
                </a:solidFill>
              </a:rPr>
              <a:t>(прохождение медкомиссии занимает 2-3 дня), при необходимости направляет письмо (список потенциальных участников отряда) в учреждение здравоохранения;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2400" b="1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формируется список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521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>
            <a:extLst>
              <a:ext uri="{FF2B5EF4-FFF2-40B4-BE49-F238E27FC236}">
                <a16:creationId xmlns:a16="http://schemas.microsoft.com/office/drawing/2014/main" id="{DECAD037-0221-4707-BBCE-D8F0AC58A8BA}"/>
              </a:ext>
            </a:extLst>
          </p:cNvPr>
          <p:cNvSpPr txBox="1">
            <a:spLocks/>
          </p:cNvSpPr>
          <p:nvPr/>
        </p:nvSpPr>
        <p:spPr>
          <a:xfrm>
            <a:off x="3789624" y="342900"/>
            <a:ext cx="7321137" cy="139079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002060"/>
                </a:solidFill>
              </a:rPr>
              <a:t>Шаг 3.</a:t>
            </a:r>
          </a:p>
          <a:p>
            <a:r>
              <a:rPr lang="ru-RU" b="1" dirty="0">
                <a:solidFill>
                  <a:srgbClr val="002060"/>
                </a:solidFill>
              </a:rPr>
              <a:t>Первое собрание</a:t>
            </a:r>
          </a:p>
          <a:p>
            <a:endParaRPr lang="ru-RU" sz="4400" b="1" dirty="0">
              <a:solidFill>
                <a:srgbClr val="002060"/>
              </a:solidFill>
            </a:endParaRPr>
          </a:p>
          <a:p>
            <a:endParaRPr lang="en-US" b="1" i="1" dirty="0"/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92B453-D68D-40B0-81F8-7164D06D5B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t="7220" r="4282" b="13232"/>
          <a:stretch/>
        </p:blipFill>
        <p:spPr>
          <a:xfrm>
            <a:off x="10632662" y="98422"/>
            <a:ext cx="1320800" cy="1256146"/>
          </a:xfrm>
          <a:prstGeom prst="ellipse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60D201B-DDE1-417B-8850-10247EDEC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-9385"/>
            <a:ext cx="3143039" cy="209536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148A7E-79DE-4006-A103-DCCC7ED3D7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77"/>
          <a:stretch/>
        </p:blipFill>
        <p:spPr>
          <a:xfrm>
            <a:off x="361949" y="2085975"/>
            <a:ext cx="3143040" cy="23241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20DBE4-F2C4-4591-86F9-9BB93064C68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201" r="7201"/>
          <a:stretch/>
        </p:blipFill>
        <p:spPr>
          <a:xfrm>
            <a:off x="361949" y="4410075"/>
            <a:ext cx="3143040" cy="2447925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ED30799-91FC-40C2-AEB2-535BF7ED311A}"/>
              </a:ext>
            </a:extLst>
          </p:cNvPr>
          <p:cNvSpPr/>
          <p:nvPr/>
        </p:nvSpPr>
        <p:spPr>
          <a:xfrm>
            <a:off x="3962354" y="1402606"/>
            <a:ext cx="7867696" cy="5026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</a:rPr>
              <a:t>Обсуждаемые вопросы в процессе собрания: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7030A0"/>
                </a:solidFill>
              </a:rPr>
              <a:t>объект, где будут работать;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7030A0"/>
                </a:solidFill>
              </a:rPr>
              <a:t>виды и объёмы работ;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7030A0"/>
                </a:solidFill>
              </a:rPr>
              <a:t>заработная плата, виды оплаты (сдельная/почасовая);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7030A0"/>
                </a:solidFill>
              </a:rPr>
              <a:t>знакомство с требованиями на зачисление в студенческий отряд;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0070C0"/>
                </a:solidFill>
              </a:rPr>
              <a:t>оформляются согласия об обработке персональных данных;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7030A0"/>
                </a:solidFill>
              </a:rPr>
              <a:t>выборы;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7030A0"/>
                </a:solidFill>
              </a:rPr>
              <a:t>название;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7030A0"/>
                </a:solidFill>
              </a:rPr>
              <a:t>информация о взносах на развитие </a:t>
            </a:r>
            <a:r>
              <a:rPr lang="ru-RU" sz="2000" b="1" dirty="0" err="1">
                <a:solidFill>
                  <a:srgbClr val="7030A0"/>
                </a:solidFill>
              </a:rPr>
              <a:t>студотрядовского</a:t>
            </a:r>
            <a:r>
              <a:rPr lang="ru-RU" sz="2000" b="1" dirty="0">
                <a:solidFill>
                  <a:srgbClr val="7030A0"/>
                </a:solidFill>
              </a:rPr>
              <a:t> движения;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7030A0"/>
                </a:solidFill>
              </a:rPr>
              <a:t>примерная программа (план) деятельности студенческого отряда;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7030A0"/>
                </a:solidFill>
              </a:rPr>
              <a:t>дата и место второго собрания;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000" b="1" dirty="0"/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/>
              <a:t>После собрания заполняется электронная база данных</a:t>
            </a:r>
          </a:p>
        </p:txBody>
      </p:sp>
    </p:spTree>
    <p:extLst>
      <p:ext uri="{BB962C8B-B14F-4D97-AF65-F5344CB8AC3E}">
        <p14:creationId xmlns:p14="http://schemas.microsoft.com/office/powerpoint/2010/main" val="1251875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1993A5-E4AE-4F73-A84F-E53E77A2BD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t="7220" r="4282" b="13232"/>
          <a:stretch/>
        </p:blipFill>
        <p:spPr>
          <a:xfrm>
            <a:off x="10632662" y="98422"/>
            <a:ext cx="1320800" cy="1256146"/>
          </a:xfrm>
          <a:prstGeom prst="ellipse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E3C122F-9EF7-4CE1-9FB3-8B5D5A3D3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703" y="173901"/>
            <a:ext cx="9602165" cy="89651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Для зачисления в отряд необходимо: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751422C-BDE0-414B-B56B-42C3D595D04A}"/>
              </a:ext>
            </a:extLst>
          </p:cNvPr>
          <p:cNvSpPr/>
          <p:nvPr/>
        </p:nvSpPr>
        <p:spPr>
          <a:xfrm>
            <a:off x="351713" y="913918"/>
            <a:ext cx="8325439" cy="6425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b="1" spc="-1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Членство в ОО «БРСМ».</a:t>
            </a:r>
            <a:endParaRPr lang="ru-RU" sz="1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b="1" spc="-5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Документ, удостоверяющий личность.</a:t>
            </a:r>
            <a:endParaRPr lang="ru-RU" sz="1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b="1" spc="-5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Заявление участника СО на зачисление в отряд.</a:t>
            </a:r>
            <a:endParaRPr lang="ru-RU" sz="1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b="1" spc="-5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Личная характеристика с учебного заведения/места работы с печатью (для учащейся/работающей молодежи).</a:t>
            </a:r>
            <a:endParaRPr lang="ru-RU" sz="1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b="1" spc="15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Прохождение медосмотра</a:t>
            </a:r>
            <a:r>
              <a:rPr lang="ru-RU" sz="2000" b="1" i="1" spc="5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(допуск)</a:t>
            </a:r>
            <a:endParaRPr lang="ru-RU" sz="1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Оформление страхового полиса по добровольному страхованию от несчастных случаев и заболеваний;</a:t>
            </a:r>
            <a:endParaRPr lang="ru-RU" sz="1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Справка учреждения образования об отсутствии академической задолженности (для студентов/учащихся);</a:t>
            </a:r>
            <a:endParaRPr lang="ru-RU" sz="16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b="1" spc="1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Заявление на взнос на развитие </a:t>
            </a:r>
            <a:r>
              <a:rPr lang="ru-RU" sz="2000" b="1" spc="10" dirty="0" err="1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студотрядовского</a:t>
            </a:r>
            <a:r>
              <a:rPr lang="ru-RU" sz="2000" b="1" spc="1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движения– 4% от заработной платы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Согласие на обработку персональных данных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ru-RU" sz="16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9C12C0D-2B81-4BC8-A085-A4299950B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451" y="1682782"/>
            <a:ext cx="2970836" cy="222812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BF31A26-2EC4-4266-B2D8-314B6C78AB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450" y="3910909"/>
            <a:ext cx="2970837" cy="200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72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20BE86-BEA0-419F-94B2-81CF14795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752" y="600016"/>
            <a:ext cx="10515600" cy="1325563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1993A5-E4AE-4F73-A84F-E53E77A2BD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t="7220" r="4282" b="13232"/>
          <a:stretch/>
        </p:blipFill>
        <p:spPr>
          <a:xfrm>
            <a:off x="10632662" y="98422"/>
            <a:ext cx="1320800" cy="1256146"/>
          </a:xfrm>
          <a:prstGeom prst="ellipse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18B6AA-5105-4F78-8F8D-814CE38145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20" y="93619"/>
            <a:ext cx="9315028" cy="667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451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20BE86-BEA0-419F-94B2-81CF14795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752" y="600016"/>
            <a:ext cx="10515600" cy="1325563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1993A5-E4AE-4F73-A84F-E53E77A2BD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t="7220" r="4282" b="13232"/>
          <a:stretch/>
        </p:blipFill>
        <p:spPr>
          <a:xfrm>
            <a:off x="10632662" y="98422"/>
            <a:ext cx="1320800" cy="1256146"/>
          </a:xfrm>
          <a:prstGeom prst="ellipse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78628E-1194-41D2-8776-E639F6418D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383" y="0"/>
            <a:ext cx="61149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83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6FC76D-761D-436B-8A1A-1A1402512F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568" t="16953" r="10796" b="8729"/>
          <a:stretch/>
        </p:blipFill>
        <p:spPr>
          <a:xfrm>
            <a:off x="238538" y="432038"/>
            <a:ext cx="11280630" cy="599392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20BE86-BEA0-419F-94B2-81CF14795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752" y="600016"/>
            <a:ext cx="10515600" cy="1325563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1993A5-E4AE-4F73-A84F-E53E77A2BD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t="7220" r="4282" b="13232"/>
          <a:stretch/>
        </p:blipFill>
        <p:spPr>
          <a:xfrm>
            <a:off x="10641860" y="6651"/>
            <a:ext cx="1320800" cy="125614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456709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6026</TotalTime>
  <Words>515</Words>
  <Application>Microsoft Office PowerPoint</Application>
  <PresentationFormat>Широкоэкранный</PresentationFormat>
  <Paragraphs>95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Akrobat Black</vt:lpstr>
      <vt:lpstr>Arial</vt:lpstr>
      <vt:lpstr>Calibri</vt:lpstr>
      <vt:lpstr>Calibri Light</vt:lpstr>
      <vt:lpstr>Times New Roman</vt:lpstr>
      <vt:lpstr>Wingdings</vt:lpstr>
      <vt:lpstr>Тема Office</vt:lpstr>
      <vt:lpstr>Пошаговая технология  по организации деятельности студенческого отряда</vt:lpstr>
      <vt:lpstr>Презентация PowerPoint</vt:lpstr>
      <vt:lpstr>Презентация PowerPoint</vt:lpstr>
      <vt:lpstr>Презентация PowerPoint</vt:lpstr>
      <vt:lpstr>Презентация PowerPoint</vt:lpstr>
      <vt:lpstr>Для зачисления в отряд необходимо: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Атлант</dc:creator>
  <cp:lastModifiedBy>Пользователь</cp:lastModifiedBy>
  <cp:revision>244</cp:revision>
  <cp:lastPrinted>2022-06-16T06:43:53Z</cp:lastPrinted>
  <dcterms:created xsi:type="dcterms:W3CDTF">2022-05-17T08:23:38Z</dcterms:created>
  <dcterms:modified xsi:type="dcterms:W3CDTF">2024-02-21T08:19:04Z</dcterms:modified>
</cp:coreProperties>
</file>